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9" r:id="rId19"/>
    <p:sldId id="274" r:id="rId20"/>
    <p:sldId id="282" r:id="rId21"/>
    <p:sldId id="280" r:id="rId22"/>
    <p:sldId id="275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53C"/>
    <a:srgbClr val="314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63E4D-5FA9-4AF4-ADBF-C9D4D5B18756}" v="7" dt="2023-02-02T16:43:26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y Lightheart" userId="5007949cdf72db55" providerId="LiveId" clId="{9C463E4D-5FA9-4AF4-ADBF-C9D4D5B18756}"/>
    <pc:docChg chg="modSld">
      <pc:chgData name="Gregory Lightheart" userId="5007949cdf72db55" providerId="LiveId" clId="{9C463E4D-5FA9-4AF4-ADBF-C9D4D5B18756}" dt="2023-02-02T16:56:28.194" v="29" actId="20577"/>
      <pc:docMkLst>
        <pc:docMk/>
      </pc:docMkLst>
      <pc:sldChg chg="modSp mod">
        <pc:chgData name="Gregory Lightheart" userId="5007949cdf72db55" providerId="LiveId" clId="{9C463E4D-5FA9-4AF4-ADBF-C9D4D5B18756}" dt="2023-02-02T16:41:32.445" v="13" actId="20577"/>
        <pc:sldMkLst>
          <pc:docMk/>
          <pc:sldMk cId="4150553845" sldId="256"/>
        </pc:sldMkLst>
        <pc:spChg chg="mod">
          <ac:chgData name="Gregory Lightheart" userId="5007949cdf72db55" providerId="LiveId" clId="{9C463E4D-5FA9-4AF4-ADBF-C9D4D5B18756}" dt="2023-02-02T16:41:32.445" v="13" actId="20577"/>
          <ac:spMkLst>
            <pc:docMk/>
            <pc:sldMk cId="4150553845" sldId="256"/>
            <ac:spMk id="3" creationId="{08AE339F-46C6-979F-66DC-B618939FB618}"/>
          </ac:spMkLst>
        </pc:spChg>
      </pc:sldChg>
      <pc:sldChg chg="modAnim">
        <pc:chgData name="Gregory Lightheart" userId="5007949cdf72db55" providerId="LiveId" clId="{9C463E4D-5FA9-4AF4-ADBF-C9D4D5B18756}" dt="2023-02-02T16:42:59.275" v="16"/>
        <pc:sldMkLst>
          <pc:docMk/>
          <pc:sldMk cId="885321459" sldId="265"/>
        </pc:sldMkLst>
      </pc:sldChg>
      <pc:sldChg chg="modAnim">
        <pc:chgData name="Gregory Lightheart" userId="5007949cdf72db55" providerId="LiveId" clId="{9C463E4D-5FA9-4AF4-ADBF-C9D4D5B18756}" dt="2023-02-02T16:43:06.771" v="17"/>
        <pc:sldMkLst>
          <pc:docMk/>
          <pc:sldMk cId="1243481587" sldId="266"/>
        </pc:sldMkLst>
      </pc:sldChg>
      <pc:sldChg chg="modSp mod">
        <pc:chgData name="Gregory Lightheart" userId="5007949cdf72db55" providerId="LiveId" clId="{9C463E4D-5FA9-4AF4-ADBF-C9D4D5B18756}" dt="2023-02-02T16:56:28.194" v="29" actId="20577"/>
        <pc:sldMkLst>
          <pc:docMk/>
          <pc:sldMk cId="3206302154" sldId="269"/>
        </pc:sldMkLst>
        <pc:spChg chg="mod">
          <ac:chgData name="Gregory Lightheart" userId="5007949cdf72db55" providerId="LiveId" clId="{9C463E4D-5FA9-4AF4-ADBF-C9D4D5B18756}" dt="2023-02-02T16:56:28.194" v="29" actId="20577"/>
          <ac:spMkLst>
            <pc:docMk/>
            <pc:sldMk cId="3206302154" sldId="269"/>
            <ac:spMk id="4" creationId="{FD9382EA-6E2A-512D-0B6A-458B8B1D6DB5}"/>
          </ac:spMkLst>
        </pc:spChg>
      </pc:sldChg>
      <pc:sldChg chg="addSp modSp mod">
        <pc:chgData name="Gregory Lightheart" userId="5007949cdf72db55" providerId="LiveId" clId="{9C463E4D-5FA9-4AF4-ADBF-C9D4D5B18756}" dt="2023-02-02T16:55:41.935" v="25" actId="34135"/>
        <pc:sldMkLst>
          <pc:docMk/>
          <pc:sldMk cId="3901274218" sldId="270"/>
        </pc:sldMkLst>
        <pc:spChg chg="add mod">
          <ac:chgData name="Gregory Lightheart" userId="5007949cdf72db55" providerId="LiveId" clId="{9C463E4D-5FA9-4AF4-ADBF-C9D4D5B18756}" dt="2023-02-02T16:55:41.935" v="25" actId="34135"/>
          <ac:spMkLst>
            <pc:docMk/>
            <pc:sldMk cId="3901274218" sldId="270"/>
            <ac:spMk id="8" creationId="{2EBC703C-19F4-75C4-A189-E32E19E88224}"/>
          </ac:spMkLst>
        </pc:spChg>
        <pc:picChg chg="mod">
          <ac:chgData name="Gregory Lightheart" userId="5007949cdf72db55" providerId="LiveId" clId="{9C463E4D-5FA9-4AF4-ADBF-C9D4D5B18756}" dt="2023-02-02T16:55:41.935" v="25" actId="34135"/>
          <ac:picMkLst>
            <pc:docMk/>
            <pc:sldMk cId="3901274218" sldId="270"/>
            <ac:picMk id="5" creationId="{B9094218-B407-BCC3-459F-8CEA316E927C}"/>
          </ac:picMkLst>
        </pc:picChg>
      </pc:sldChg>
      <pc:sldChg chg="modAnim">
        <pc:chgData name="Gregory Lightheart" userId="5007949cdf72db55" providerId="LiveId" clId="{9C463E4D-5FA9-4AF4-ADBF-C9D4D5B18756}" dt="2023-02-02T16:43:26.099" v="20"/>
        <pc:sldMkLst>
          <pc:docMk/>
          <pc:sldMk cId="1373889742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764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2551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320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290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8909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716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2090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334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710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929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5013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964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948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2653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915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8399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10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C239CD-6B14-4FCE-A406-70963917EBD9}" type="datetimeFigureOut">
              <a:rPr lang="en-CA" smtClean="0"/>
              <a:t>2023-02-02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EFB9A7B-30FE-407A-AE08-2F6CB8583E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973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bsa.ca/examination-and-certification/welders-welding-examiners/welding-examiner-welding-examiner-in-training/welding-examiner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2A31C-547B-844B-C8E4-EC04C73E6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462" y="1380068"/>
            <a:ext cx="10026561" cy="2616199"/>
          </a:xfrm>
        </p:spPr>
        <p:txBody>
          <a:bodyPr>
            <a:normAutofit fontScale="90000"/>
          </a:bodyPr>
          <a:lstStyle/>
          <a:p>
            <a:r>
              <a:rPr lang="en-CA" dirty="0"/>
              <a:t>Welding Fundamentals</a:t>
            </a:r>
            <a:br>
              <a:rPr lang="en-CA" dirty="0"/>
            </a:br>
            <a:r>
              <a:rPr lang="en-CA" dirty="0"/>
              <a:t>CSA &amp; ASME Section IX 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E339F-46C6-979F-66DC-B618939FB6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By: Gregory Lightheart, P.Eng. 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15B225D-173F-CEDA-F984-F0B2EED76342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</p:spTree>
    <p:extLst>
      <p:ext uri="{BB962C8B-B14F-4D97-AF65-F5344CB8AC3E}">
        <p14:creationId xmlns:p14="http://schemas.microsoft.com/office/powerpoint/2010/main" val="415055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09E8-2053-B6B3-E02A-13ACCFE9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08480-6005-EAED-D019-5E6303226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Overview</a:t>
            </a:r>
          </a:p>
          <a:p>
            <a:r>
              <a:rPr lang="en-US" dirty="0"/>
              <a:t>Topics Covered</a:t>
            </a:r>
          </a:p>
          <a:p>
            <a:r>
              <a:rPr lang="en-US" dirty="0"/>
              <a:t>How does welding apply to the midstream pipelines and oil and gas industry? </a:t>
            </a:r>
          </a:p>
          <a:p>
            <a:r>
              <a:rPr lang="en-US" dirty="0"/>
              <a:t>Examples (WPS, PQR, WQR, Weld Details)</a:t>
            </a:r>
          </a:p>
          <a:p>
            <a:r>
              <a:rPr lang="en-US" dirty="0"/>
              <a:t>Key Take Aways</a:t>
            </a:r>
          </a:p>
          <a:p>
            <a:r>
              <a:rPr lang="en-US" dirty="0"/>
              <a:t>Wrap Up</a:t>
            </a:r>
          </a:p>
          <a:p>
            <a:endParaRPr lang="en-CA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9DCC62F-C32E-481A-AF7A-F881F7D4F15A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</p:spTree>
    <p:extLst>
      <p:ext uri="{BB962C8B-B14F-4D97-AF65-F5344CB8AC3E}">
        <p14:creationId xmlns:p14="http://schemas.microsoft.com/office/powerpoint/2010/main" val="415659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Defining the Weld &amp; Weld Metallurgy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0817FB-6660-9518-4169-BC4E293EAC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6"/>
          <a:stretch/>
        </p:blipFill>
        <p:spPr>
          <a:xfrm>
            <a:off x="1862659" y="1029396"/>
            <a:ext cx="4215390" cy="1561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FE5986-FD5E-14BB-9DBC-66B75DF1A0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19"/>
          <a:stretch/>
        </p:blipFill>
        <p:spPr>
          <a:xfrm>
            <a:off x="2003766" y="3061749"/>
            <a:ext cx="3933176" cy="123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9637E0-58F1-1902-48A4-5DF3252823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3"/>
          <a:stretch/>
        </p:blipFill>
        <p:spPr>
          <a:xfrm>
            <a:off x="2186857" y="4577667"/>
            <a:ext cx="3566995" cy="1838325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0D0FEEF-80C0-6E07-7E73-8DAC00607BE2}"/>
              </a:ext>
            </a:extLst>
          </p:cNvPr>
          <p:cNvSpPr txBox="1">
            <a:spLocks/>
          </p:cNvSpPr>
          <p:nvPr/>
        </p:nvSpPr>
        <p:spPr>
          <a:xfrm>
            <a:off x="6342339" y="1166326"/>
            <a:ext cx="5009357" cy="4889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Various Weld Zones: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Weld Metal Zone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 panose="020F0502020204030204"/>
              </a:rPr>
              <a:t>Mixed Zone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 panose="020F0502020204030204"/>
              </a:rPr>
              <a:t>Un-Mixed Zone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Weld Interface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Partially Melted Zone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Heat Affected Zone (HAZ)</a:t>
            </a:r>
          </a:p>
          <a:p>
            <a:pPr lvl="2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Grain-Coarsened HAZ</a:t>
            </a:r>
          </a:p>
          <a:p>
            <a:pPr lvl="2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Grain-Refined HAZ</a:t>
            </a:r>
          </a:p>
          <a:p>
            <a:pPr lvl="2">
              <a:defRPr/>
            </a:pPr>
            <a:r>
              <a:rPr lang="en-US" dirty="0" err="1">
                <a:solidFill>
                  <a:sysClr val="windowText" lastClr="000000"/>
                </a:solidFill>
                <a:latin typeface="Calibri" panose="020F0502020204030204"/>
              </a:rPr>
              <a:t>Intercritical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 HAZ</a:t>
            </a:r>
          </a:p>
          <a:p>
            <a:pPr lvl="2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Subcritical HAZ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Base Metal Zone (BMZ)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Weld Sequence: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Root Pass / Backing Weld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Single Hot Pass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Fill Passes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Cap / Cover Passes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Back Weld (if applicable)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8E711-4B10-A30C-434D-F6E8B8099AC9}"/>
              </a:ext>
            </a:extLst>
          </p:cNvPr>
          <p:cNvSpPr txBox="1"/>
          <p:nvPr/>
        </p:nvSpPr>
        <p:spPr>
          <a:xfrm>
            <a:off x="2771259" y="6162155"/>
            <a:ext cx="27308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Weld Pass and Weld Bead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F71897E-354A-8219-E00E-D3B240CED49D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</p:spTree>
    <p:extLst>
      <p:ext uri="{BB962C8B-B14F-4D97-AF65-F5344CB8AC3E}">
        <p14:creationId xmlns:p14="http://schemas.microsoft.com/office/powerpoint/2010/main" val="132604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Weld Positions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CF121-F331-560C-A631-19A2C09C7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076" y="1193483"/>
            <a:ext cx="5481234" cy="3943349"/>
          </a:xfrm>
        </p:spPr>
        <p:txBody>
          <a:bodyPr>
            <a:normAutofit/>
          </a:bodyPr>
          <a:lstStyle/>
          <a:p>
            <a:r>
              <a:rPr lang="en-US" sz="2400" dirty="0"/>
              <a:t>All welds can be simplified into a number of common weld positions</a:t>
            </a:r>
          </a:p>
          <a:p>
            <a:pPr lvl="1"/>
            <a:r>
              <a:rPr lang="en-US" sz="2000" dirty="0"/>
              <a:t>(</a:t>
            </a:r>
            <a:r>
              <a:rPr lang="en-US" sz="2000" dirty="0" err="1"/>
              <a:t>eg</a:t>
            </a:r>
            <a:r>
              <a:rPr lang="en-US" sz="2000" dirty="0"/>
              <a:t>. Flat, horizontal, vertical, overhead)</a:t>
            </a:r>
          </a:p>
          <a:p>
            <a:r>
              <a:rPr lang="en-US" sz="2400" dirty="0"/>
              <a:t>When welding in vertical position, changing weld progression (vertical up/vertical down) is of particular importance – as opposed to other weld positions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240805-81C3-B36F-7A05-0CBC4DE30A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"/>
          <a:stretch/>
        </p:blipFill>
        <p:spPr>
          <a:xfrm>
            <a:off x="4101735" y="4017282"/>
            <a:ext cx="3553720" cy="2596514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71E3EEA-5CB8-6226-9782-16E3F6F8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544" y="1193483"/>
            <a:ext cx="3621286" cy="353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AF0B01B-E00F-B401-B9D9-40DDB1BA1E02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</p:spTree>
    <p:extLst>
      <p:ext uri="{BB962C8B-B14F-4D97-AF65-F5344CB8AC3E}">
        <p14:creationId xmlns:p14="http://schemas.microsoft.com/office/powerpoint/2010/main" val="61216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Weld Joint Types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5273233-E519-3A27-9620-73377FEEEE45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66A7C4-741F-991A-9975-61B175B22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373" y="751728"/>
            <a:ext cx="2181023" cy="10703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215EA7-A509-9D98-393F-8D5E72251B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4" b="7183"/>
          <a:stretch/>
        </p:blipFill>
        <p:spPr>
          <a:xfrm>
            <a:off x="1526132" y="1868338"/>
            <a:ext cx="2198755" cy="1079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FD8ADF-F7C0-B110-045D-816080C6FE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 b="3081"/>
          <a:stretch/>
        </p:blipFill>
        <p:spPr>
          <a:xfrm>
            <a:off x="1573558" y="2972893"/>
            <a:ext cx="2103902" cy="1276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14E1DB-2A8D-46DE-7827-D4856F71BC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 b="5124"/>
          <a:stretch/>
        </p:blipFill>
        <p:spPr>
          <a:xfrm>
            <a:off x="1560953" y="4287471"/>
            <a:ext cx="2129114" cy="10416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472BFC-8354-CF60-D817-D18583BB41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6" b="11603"/>
          <a:stretch/>
        </p:blipFill>
        <p:spPr>
          <a:xfrm>
            <a:off x="1538738" y="5367363"/>
            <a:ext cx="2210295" cy="965112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8971601-ADE8-ED58-C088-B23F9158290E}"/>
              </a:ext>
            </a:extLst>
          </p:cNvPr>
          <p:cNvSpPr txBox="1">
            <a:spLocks/>
          </p:cNvSpPr>
          <p:nvPr/>
        </p:nvSpPr>
        <p:spPr>
          <a:xfrm>
            <a:off x="3690067" y="1091455"/>
            <a:ext cx="2864338" cy="5241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 panose="020F0502020204030204"/>
              </a:rPr>
              <a:t>BUTT JOINT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32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 panose="020F0502020204030204"/>
              </a:rPr>
              <a:t>CORNER JOINT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32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 panose="020F0502020204030204"/>
              </a:rPr>
              <a:t>EDGE JOINT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32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 panose="020F0502020204030204"/>
              </a:rPr>
              <a:t>LAP JOINT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32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Calibri" panose="020F0502020204030204"/>
              </a:rPr>
              <a:t>T JOINT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859D60D-8661-E614-2D86-C3BC43694603}"/>
              </a:ext>
            </a:extLst>
          </p:cNvPr>
          <p:cNvSpPr txBox="1">
            <a:spLocks/>
          </p:cNvSpPr>
          <p:nvPr/>
        </p:nvSpPr>
        <p:spPr>
          <a:xfrm>
            <a:off x="6481468" y="1091455"/>
            <a:ext cx="5481234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Selecting the correct joint type considers:</a:t>
            </a:r>
          </a:p>
          <a:p>
            <a:pPr lvl="1"/>
            <a:r>
              <a:rPr lang="en-US" dirty="0"/>
              <a:t>Minimum weld metal required to fill the joint</a:t>
            </a:r>
          </a:p>
          <a:p>
            <a:pPr lvl="1"/>
            <a:r>
              <a:rPr lang="en-US" dirty="0"/>
              <a:t>Weld process &amp; available equipment</a:t>
            </a:r>
          </a:p>
          <a:p>
            <a:pPr lvl="1"/>
            <a:r>
              <a:rPr lang="en-US" dirty="0"/>
              <a:t>Accessibility &amp; weld position</a:t>
            </a:r>
          </a:p>
          <a:p>
            <a:pPr lvl="1"/>
            <a:r>
              <a:rPr lang="en-US" dirty="0"/>
              <a:t>Plate thickness &amp; preparation equipment available</a:t>
            </a:r>
          </a:p>
          <a:p>
            <a:pPr lvl="1"/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19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Edge Preparation &amp; Joint Design Geometry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D1579D8-4E01-44BA-DC49-290C9496091D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BB660-C045-7AE9-802C-77001F875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47" y="1218444"/>
            <a:ext cx="4135545" cy="2211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DBA95D-0CCC-C961-0A76-55F8B530C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515" y="1362026"/>
            <a:ext cx="2981565" cy="9620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829DD9-0E27-FDE2-65B7-64C4D2CC513F}"/>
              </a:ext>
            </a:extLst>
          </p:cNvPr>
          <p:cNvSpPr txBox="1">
            <a:spLocks/>
          </p:cNvSpPr>
          <p:nvPr/>
        </p:nvSpPr>
        <p:spPr>
          <a:xfrm>
            <a:off x="1444951" y="5004837"/>
            <a:ext cx="9920956" cy="1134065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 well designed end preparation will increase overall weld quality, efficiency, and minimize costs.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609C1-2BE3-F71F-4ECE-DDAF5DF77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32" y="907472"/>
            <a:ext cx="1780221" cy="3795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AA93FD-0FD5-BAF5-4D94-7CB0656112B9}"/>
              </a:ext>
            </a:extLst>
          </p:cNvPr>
          <p:cNvSpPr txBox="1"/>
          <p:nvPr/>
        </p:nvSpPr>
        <p:spPr>
          <a:xfrm>
            <a:off x="3061729" y="3752892"/>
            <a:ext cx="4645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Standard welding terms to describe the type of weld joints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3EE17D-24F6-A714-5743-79C9D66B8F0D}"/>
              </a:ext>
            </a:extLst>
          </p:cNvPr>
          <p:cNvSpPr txBox="1"/>
          <p:nvPr/>
        </p:nvSpPr>
        <p:spPr>
          <a:xfrm>
            <a:off x="8969082" y="4649074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Common Edge Shapes</a:t>
            </a:r>
          </a:p>
        </p:txBody>
      </p:sp>
    </p:spTree>
    <p:extLst>
      <p:ext uri="{BB962C8B-B14F-4D97-AF65-F5344CB8AC3E}">
        <p14:creationId xmlns:p14="http://schemas.microsoft.com/office/powerpoint/2010/main" val="39821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Fillet Weld – Joint Geometry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F102CD9-144B-96A3-C1E4-370D0AEC1A5C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0A54AF-5823-98F4-26F3-54A0ADB3B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692" y="2843868"/>
            <a:ext cx="4173389" cy="3119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719640-D2D5-E6E0-FAB7-0684FDF92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10" y="1258369"/>
            <a:ext cx="4171471" cy="15854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990AF0-9A6F-BA86-F6A4-DB2340ACD559}"/>
              </a:ext>
            </a:extLst>
          </p:cNvPr>
          <p:cNvSpPr txBox="1">
            <a:spLocks/>
          </p:cNvSpPr>
          <p:nvPr/>
        </p:nvSpPr>
        <p:spPr>
          <a:xfrm>
            <a:off x="6454307" y="1694596"/>
            <a:ext cx="5481234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Fillet welds are sized by their LEG length</a:t>
            </a:r>
          </a:p>
          <a:p>
            <a:r>
              <a:rPr lang="en-US" dirty="0"/>
              <a:t>Can be slightly convex or concave</a:t>
            </a:r>
          </a:p>
          <a:p>
            <a:r>
              <a:rPr lang="en-US" dirty="0"/>
              <a:t>Theoretical throat is used for design purposes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6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Weld Symbols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D8989EC-D28D-9E77-AEBA-0001CCF605D1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83E5D-1320-8F21-1123-800B6D54F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871" y="4664665"/>
            <a:ext cx="3056245" cy="9448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049039-4795-F13F-1D5A-3B5203D552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3"/>
          <a:stretch/>
        </p:blipFill>
        <p:spPr>
          <a:xfrm>
            <a:off x="1632778" y="1097447"/>
            <a:ext cx="4348068" cy="2714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82796E-0507-BE67-7302-822C1536C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61"/>
          <a:stretch/>
        </p:blipFill>
        <p:spPr>
          <a:xfrm>
            <a:off x="6344079" y="1097447"/>
            <a:ext cx="5235409" cy="31813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8A399C-0C4C-364F-3FC6-673C5BC5DCF7}"/>
              </a:ext>
            </a:extLst>
          </p:cNvPr>
          <p:cNvSpPr txBox="1"/>
          <p:nvPr/>
        </p:nvSpPr>
        <p:spPr>
          <a:xfrm>
            <a:off x="2537927" y="3818721"/>
            <a:ext cx="2444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Basic Weld Symbols Used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720FC7-F59C-B4B8-CDB8-1978032B57D9}"/>
              </a:ext>
            </a:extLst>
          </p:cNvPr>
          <p:cNvSpPr/>
          <p:nvPr/>
        </p:nvSpPr>
        <p:spPr>
          <a:xfrm>
            <a:off x="9968239" y="2072699"/>
            <a:ext cx="1495425" cy="942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163D42-D1B6-5D81-78FF-79CFB18ADDD4}"/>
              </a:ext>
            </a:extLst>
          </p:cNvPr>
          <p:cNvSpPr/>
          <p:nvPr/>
        </p:nvSpPr>
        <p:spPr>
          <a:xfrm>
            <a:off x="10206803" y="3073680"/>
            <a:ext cx="1495425" cy="942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DE61A4-8D83-1741-2149-A37406938255}"/>
              </a:ext>
            </a:extLst>
          </p:cNvPr>
          <p:cNvSpPr/>
          <p:nvPr/>
        </p:nvSpPr>
        <p:spPr>
          <a:xfrm>
            <a:off x="8671832" y="2169837"/>
            <a:ext cx="1050926" cy="11239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4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 - #1 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6DF7F76-24D4-7862-57C6-297AE4BDE7F1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E501BA-B161-D36A-3F1D-C06AC4ED7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91"/>
          <a:stretch/>
        </p:blipFill>
        <p:spPr>
          <a:xfrm>
            <a:off x="5998930" y="925742"/>
            <a:ext cx="5963772" cy="2945751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131B3F-427F-35EC-58B3-D92B99968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85" y="980213"/>
            <a:ext cx="3123861" cy="20134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8BBDA7-E72A-EA99-DBB0-8D72907EFB14}"/>
              </a:ext>
            </a:extLst>
          </p:cNvPr>
          <p:cNvSpPr txBox="1"/>
          <p:nvPr/>
        </p:nvSpPr>
        <p:spPr>
          <a:xfrm>
            <a:off x="1275705" y="3236445"/>
            <a:ext cx="309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Q1: Describe the Highlighted Weld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8AC7A-38B5-3F62-118C-D2489ECDF638}"/>
              </a:ext>
            </a:extLst>
          </p:cNvPr>
          <p:cNvSpPr txBox="1"/>
          <p:nvPr/>
        </p:nvSpPr>
        <p:spPr>
          <a:xfrm>
            <a:off x="6417578" y="4029415"/>
            <a:ext cx="4490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Q2: Describe the Highlighted Weld </a:t>
            </a:r>
          </a:p>
          <a:p>
            <a:r>
              <a:rPr lang="en-US" dirty="0"/>
              <a:t>(Hint: start with symbol closest to the arrow)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5619E-2E08-652E-A570-DF2D07B30AEC}"/>
              </a:ext>
            </a:extLst>
          </p:cNvPr>
          <p:cNvSpPr txBox="1"/>
          <p:nvPr/>
        </p:nvSpPr>
        <p:spPr>
          <a:xfrm>
            <a:off x="1340625" y="3915666"/>
            <a:ext cx="3367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-Single fillet weld on arrow side</a:t>
            </a:r>
          </a:p>
          <a:p>
            <a:r>
              <a:rPr lang="en-US" dirty="0">
                <a:solidFill>
                  <a:srgbClr val="FF0000"/>
                </a:solidFill>
              </a:rPr>
              <a:t>-Weld all-around</a:t>
            </a:r>
          </a:p>
          <a:p>
            <a:r>
              <a:rPr lang="en-US" dirty="0">
                <a:solidFill>
                  <a:srgbClr val="FF0000"/>
                </a:solidFill>
              </a:rPr>
              <a:t>-Field weld</a:t>
            </a:r>
          </a:p>
          <a:p>
            <a:r>
              <a:rPr lang="en-US" dirty="0">
                <a:solidFill>
                  <a:srgbClr val="FF0000"/>
                </a:solidFill>
              </a:rPr>
              <a:t>-Weld using WPS 307.24B-R2-REINF1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E709BF-CA77-22B5-F11B-8E39587C0832}"/>
              </a:ext>
            </a:extLst>
          </p:cNvPr>
          <p:cNvSpPr txBox="1"/>
          <p:nvPr/>
        </p:nvSpPr>
        <p:spPr>
          <a:xfrm>
            <a:off x="6340906" y="4746383"/>
            <a:ext cx="5361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Single 30</a:t>
            </a:r>
            <a:r>
              <a:rPr lang="en-US" baseline="30000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 bevel weld w/ melt-through, on arrow side, all-around, grind flat (weld item 1)</a:t>
            </a:r>
          </a:p>
          <a:p>
            <a:pPr marL="342900" indent="-342900"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Single 30</a:t>
            </a:r>
            <a:r>
              <a:rPr lang="en-US" baseline="30000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 bevel weld w/ backing, arrow side, all-around, grind flat (weld items 2 and 3)</a:t>
            </a:r>
          </a:p>
          <a:p>
            <a:pPr marL="342900" indent="-342900"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Single 6.4 mm leg length (size) fillet weld, arrow side, all around (weld item 4)</a:t>
            </a:r>
          </a:p>
          <a:p>
            <a:pPr marL="342900" indent="-342900">
              <a:buAutoNum type="arabicPeriod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8B5ECF-88B0-C762-552B-966ABEF60246}"/>
              </a:ext>
            </a:extLst>
          </p:cNvPr>
          <p:cNvSpPr/>
          <p:nvPr/>
        </p:nvSpPr>
        <p:spPr>
          <a:xfrm>
            <a:off x="3024325" y="711501"/>
            <a:ext cx="1495425" cy="942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CFA0BCC-6216-F118-06B7-18D17789A6A6}"/>
              </a:ext>
            </a:extLst>
          </p:cNvPr>
          <p:cNvSpPr/>
          <p:nvPr/>
        </p:nvSpPr>
        <p:spPr>
          <a:xfrm>
            <a:off x="7672252" y="847906"/>
            <a:ext cx="1067167" cy="16335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2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 #2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409D22-43A0-A7F8-16A5-C54ED9F95C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19632" y="1761538"/>
            <a:ext cx="6058746" cy="2638793"/>
            <a:chOff x="2915625" y="1857933"/>
            <a:chExt cx="6058746" cy="263879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39958D2-F6D2-E856-2920-7B7C5166E2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5625" y="1857933"/>
              <a:ext cx="6058746" cy="263879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ADA82B-3B56-FA66-565C-290EA8424F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46084" y="2667699"/>
              <a:ext cx="1963024" cy="6962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A9D3BAC-553F-84C9-E165-15EE89EC812E}"/>
              </a:ext>
            </a:extLst>
          </p:cNvPr>
          <p:cNvSpPr txBox="1"/>
          <p:nvPr/>
        </p:nvSpPr>
        <p:spPr>
          <a:xfrm>
            <a:off x="3935015" y="4372246"/>
            <a:ext cx="4546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Q3: Describe the Highlighted Weld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BAE44F-ED3E-773C-69A5-F7D26DD7FBCE}"/>
              </a:ext>
            </a:extLst>
          </p:cNvPr>
          <p:cNvSpPr txBox="1"/>
          <p:nvPr/>
        </p:nvSpPr>
        <p:spPr>
          <a:xfrm>
            <a:off x="3562436" y="4850355"/>
            <a:ext cx="6058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 Fillet weld on both sides of bar (arrow side and other side)</a:t>
            </a:r>
          </a:p>
          <a:p>
            <a:r>
              <a:rPr lang="en-US" dirty="0">
                <a:solidFill>
                  <a:srgbClr val="FF0000"/>
                </a:solidFill>
              </a:rPr>
              <a:t>- Leg length (size) is 12 mm</a:t>
            </a:r>
          </a:p>
          <a:p>
            <a:r>
              <a:rPr lang="en-US" dirty="0">
                <a:solidFill>
                  <a:srgbClr val="FF0000"/>
                </a:solidFill>
              </a:rPr>
              <a:t>- Field weld</a:t>
            </a:r>
          </a:p>
          <a:p>
            <a:r>
              <a:rPr lang="en-US" dirty="0">
                <a:solidFill>
                  <a:srgbClr val="FF0000"/>
                </a:solidFill>
              </a:rPr>
              <a:t>- Weld using WPS 307.24B-Rev2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D1FD30C-8360-636B-C459-FFF63E26B014}"/>
              </a:ext>
            </a:extLst>
          </p:cNvPr>
          <p:cNvSpPr/>
          <p:nvPr/>
        </p:nvSpPr>
        <p:spPr>
          <a:xfrm>
            <a:off x="6286199" y="3171039"/>
            <a:ext cx="2195071" cy="5500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8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Temper Beading Welding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ABA2B520-58F9-366E-C9AA-DC5821090F96}"/>
              </a:ext>
            </a:extLst>
          </p:cNvPr>
          <p:cNvSpPr txBox="1">
            <a:spLocks/>
          </p:cNvSpPr>
          <p:nvPr/>
        </p:nvSpPr>
        <p:spPr>
          <a:xfrm>
            <a:off x="1584768" y="3705309"/>
            <a:ext cx="9500959" cy="4984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Temper Bead Welding: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A weld consisting of weld beads placed such that each subsequent weld layer “tempers” the previously deposited weld metal layers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Purpose is to achieve desired metallurgical properties of weld metal and heat affected zone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580019-FA36-A3C8-25B1-03DF98B9A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 r="988" b="58588"/>
          <a:stretch/>
        </p:blipFill>
        <p:spPr>
          <a:xfrm>
            <a:off x="1584768" y="1561799"/>
            <a:ext cx="6111240" cy="1333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D57108-7E2F-E5BB-4DB9-4E95CBA04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68" r="52572" b="1"/>
          <a:stretch/>
        </p:blipFill>
        <p:spPr>
          <a:xfrm>
            <a:off x="8022244" y="1641641"/>
            <a:ext cx="2927336" cy="117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15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In-Service Welding Using Temper Bead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50EF5-62F1-549B-E64E-D107C62E3B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7"/>
          <a:stretch/>
        </p:blipFill>
        <p:spPr>
          <a:xfrm>
            <a:off x="1444951" y="1313110"/>
            <a:ext cx="4981250" cy="1894547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EA51AAB-F410-A5D3-262A-CED0F8545541}"/>
              </a:ext>
            </a:extLst>
          </p:cNvPr>
          <p:cNvSpPr txBox="1">
            <a:spLocks/>
          </p:cNvSpPr>
          <p:nvPr/>
        </p:nvSpPr>
        <p:spPr>
          <a:xfrm>
            <a:off x="6755617" y="1070898"/>
            <a:ext cx="4981249" cy="399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Some common applications, such as in-service welding, may utilize Temper Bead Welding</a:t>
            </a:r>
          </a:p>
          <a:p>
            <a:pPr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In-Service Welding Considerations: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Cooling Rate - pipe acts as an infinite heat sink, cooling rate becomes a concern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</a:rPr>
              <a:t>Heat Input - ensure no burn-through and maintain certain level of wall thickness in tact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C86FE0-F5F1-44D4-CE56-F9090E9A016F}"/>
                  </a:ext>
                </a:extLst>
              </p:cNvPr>
              <p:cNvSpPr txBox="1"/>
              <p:nvPr/>
            </p:nvSpPr>
            <p:spPr>
              <a:xfrm>
                <a:off x="5200262" y="4664206"/>
                <a:ext cx="7057053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𝑸</m:t>
                      </m:r>
                      <m:r>
                        <a:rPr lang="en-US" b="1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/>
                                </a:rPr>
                                <m:t>𝑱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/>
                                </a:rPr>
                                <m:t>𝒊𝒏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/>
                                </a:rPr>
                                <m:t>𝑽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𝒗𝒐𝒍𝒕</m:t>
                                  </m:r>
                                </m:e>
                              </m:d>
                              <m:r>
                                <a:rPr lang="en-US" b="1" i="1">
                                  <a:latin typeface="Cambria Math"/>
                                </a:rPr>
                                <m:t>∗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𝑰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/>
                                    </a:rPr>
                                    <m:t>𝒂𝒎𝒑𝒔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b="1" dirty="0"/>
                                <m:t> 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𝒕𝒓𝒂𝒗𝒆𝒍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𝒔𝒑𝒆𝒆𝒅</m:t>
                                  </m:r>
                                  <m:r>
                                    <a:rPr lang="en-US" b="1" i="1">
                                      <a:latin typeface="Cambria Math"/>
                                    </a:rPr>
                                    <m:t>, </m:t>
                                  </m:r>
                                  <m:r>
                                    <a:rPr lang="en-US" b="1" i="1">
                                      <a:latin typeface="Cambria Math"/>
                                    </a:rPr>
                                    <m:t>𝒊𝒏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𝒎𝒊𝒏</m:t>
                                  </m:r>
                                </m:e>
                              </m:d>
                            </m:den>
                          </m:f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𝟔𝟎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[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𝒔𝒆𝒄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]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[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𝒎𝒊𝒏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C86FE0-F5F1-44D4-CE56-F9090E9A0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262" y="4664206"/>
                <a:ext cx="7057053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C323F5E-8297-3871-BE3B-F371F2C0BDD6}"/>
              </a:ext>
            </a:extLst>
          </p:cNvPr>
          <p:cNvSpPr txBox="1"/>
          <p:nvPr/>
        </p:nvSpPr>
        <p:spPr>
          <a:xfrm>
            <a:off x="7133789" y="5378889"/>
            <a:ext cx="434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Simplified Heat Input Equation</a:t>
            </a:r>
          </a:p>
        </p:txBody>
      </p:sp>
      <p:pic>
        <p:nvPicPr>
          <p:cNvPr id="8" name="Picture 2" descr="http://www.conmatindia.com/upload/productgallery/zoom/128/in-service-welding-2-z_z2.jpg">
            <a:extLst>
              <a:ext uri="{FF2B5EF4-FFF2-40B4-BE49-F238E27FC236}">
                <a16:creationId xmlns:a16="http://schemas.microsoft.com/office/drawing/2014/main" id="{5533A07E-7B5A-7D49-E215-F0B0899CF8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7" t="4940" r="9558" b="16021"/>
          <a:stretch/>
        </p:blipFill>
        <p:spPr bwMode="auto">
          <a:xfrm>
            <a:off x="1961064" y="3659595"/>
            <a:ext cx="3596619" cy="2150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473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Welding Processes &amp; Cutting Processes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9382EA-6E2A-512D-0B6A-458B8B1D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7054" y="936421"/>
            <a:ext cx="10255648" cy="498515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u="sng" dirty="0"/>
              <a:t>Fusion Weld Processes</a:t>
            </a:r>
          </a:p>
          <a:p>
            <a:r>
              <a:rPr lang="en-US" dirty="0">
                <a:highlight>
                  <a:srgbClr val="FFFF00"/>
                </a:highlight>
              </a:rPr>
              <a:t>Shielded Metal Arc Welding (SMAW) 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Common in pipe joining, manual, referred to as “stick welding”, slag needs to </a:t>
            </a:r>
            <a:r>
              <a:rPr lang="en-US">
                <a:highlight>
                  <a:srgbClr val="FFFF00"/>
                </a:highlight>
              </a:rPr>
              <a:t>be removed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Gas Metal Arc Welding (GMAW) or Metal Inert Gas (MIG) Welding</a:t>
            </a:r>
          </a:p>
          <a:p>
            <a:pPr lvl="1"/>
            <a:r>
              <a:rPr lang="en-US" dirty="0"/>
              <a:t>Common in shop fabrication, usually semi-automated, wire feed system</a:t>
            </a:r>
          </a:p>
          <a:p>
            <a:r>
              <a:rPr lang="en-US" dirty="0"/>
              <a:t>Flux Cored Arc Welding (FCAW)</a:t>
            </a:r>
          </a:p>
          <a:p>
            <a:pPr lvl="1"/>
            <a:r>
              <a:rPr lang="en-US" dirty="0"/>
              <a:t>Common in shop fabrication, usually semi-automated, wire feed system, flux turns to slag that needs to be removed</a:t>
            </a:r>
          </a:p>
          <a:p>
            <a:pPr lvl="1"/>
            <a:r>
              <a:rPr lang="en-US" dirty="0"/>
              <a:t>Note: Calgary Bow Tower framing was entirely welded using FCAW</a:t>
            </a:r>
          </a:p>
          <a:p>
            <a:r>
              <a:rPr lang="en-US" dirty="0"/>
              <a:t>Gas Tungsten Arc Welding (GTAW) or TIG welding </a:t>
            </a:r>
          </a:p>
          <a:p>
            <a:pPr lvl="1"/>
            <a:r>
              <a:rPr lang="en-US" dirty="0"/>
              <a:t>Common for welding root pass due to higher precision and control of weld pool, and other welding parameters</a:t>
            </a:r>
          </a:p>
          <a:p>
            <a:r>
              <a:rPr lang="en-US" dirty="0">
                <a:highlight>
                  <a:srgbClr val="FFFF00"/>
                </a:highlight>
              </a:rPr>
              <a:t>Submerged Arc Welding (SAW)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Common in pipe manufacture, mostly entirely automated with a weld operator not a welder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Usually in flat (1-G) position as flux needs to sit in weld joint as the longitudinal weld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For shop welding using SAW the pipe is rolled while machine stays in position</a:t>
            </a:r>
          </a:p>
          <a:p>
            <a:pPr marL="0" indent="0">
              <a:buNone/>
            </a:pPr>
            <a:r>
              <a:rPr lang="en-US" dirty="0"/>
              <a:t> 							</a:t>
            </a:r>
            <a:r>
              <a:rPr lang="en-US" b="1" dirty="0">
                <a:highlight>
                  <a:srgbClr val="FFFF00"/>
                </a:highlight>
              </a:rPr>
              <a:t>Highlighted processes discussed on next slides</a:t>
            </a:r>
            <a:endParaRPr 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u="sng" dirty="0"/>
              <a:t>Cutting Processes</a:t>
            </a:r>
          </a:p>
          <a:p>
            <a:r>
              <a:rPr lang="en-US" dirty="0"/>
              <a:t>Oxygen Cutting (OC)</a:t>
            </a:r>
          </a:p>
          <a:p>
            <a:r>
              <a:rPr lang="en-US" dirty="0"/>
              <a:t>Arc Cutting (AC)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206302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Shielded Metal Arc Welding (SMAW)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39EFB4-42EA-EFEE-E255-656F73C5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3018" y="1720217"/>
            <a:ext cx="4587997" cy="391278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Manual Weld Process</a:t>
            </a:r>
          </a:p>
          <a:p>
            <a:r>
              <a:rPr lang="en-US" b="1" dirty="0"/>
              <a:t>Welding electrode contains filler metal core and flux exterior</a:t>
            </a:r>
          </a:p>
          <a:p>
            <a:r>
              <a:rPr lang="en-US" b="1" dirty="0"/>
              <a:t>Consumed electrode produces weld metal, protective slag, and shielding atmosphere</a:t>
            </a:r>
          </a:p>
          <a:p>
            <a:r>
              <a:rPr lang="en-US" b="1" dirty="0"/>
              <a:t>Purpose of flux is to remove impurities from weld pool, provide inert shielding gas, and slag continues to protect weld metal until hardened and physically removed</a:t>
            </a:r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94218-B407-BCC3-459F-8CEA316E92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51" y="3209321"/>
            <a:ext cx="3573389" cy="26195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28D1B0-C012-84F9-7A06-DD9E82124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51" y="1161994"/>
            <a:ext cx="3573389" cy="1515227"/>
          </a:xfrm>
          <a:prstGeom prst="rect">
            <a:avLst/>
          </a:prstGeom>
        </p:spPr>
      </p:pic>
      <p:pic>
        <p:nvPicPr>
          <p:cNvPr id="7" name="Picture 2" descr="Image result for smaw weld rod">
            <a:extLst>
              <a:ext uri="{FF2B5EF4-FFF2-40B4-BE49-F238E27FC236}">
                <a16:creationId xmlns:a16="http://schemas.microsoft.com/office/drawing/2014/main" id="{33E2A5C7-1085-7F63-7FAE-2D49D5675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23" b="10888"/>
          <a:stretch/>
        </p:blipFill>
        <p:spPr bwMode="auto">
          <a:xfrm>
            <a:off x="4305731" y="2498365"/>
            <a:ext cx="2513987" cy="1178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BC703C-19F4-75C4-A189-E32E19E882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3417" y="4337108"/>
            <a:ext cx="234891" cy="109057"/>
          </a:xfrm>
          <a:prstGeom prst="rect">
            <a:avLst/>
          </a:prstGeom>
          <a:solidFill>
            <a:srgbClr val="31463F"/>
          </a:solidFill>
          <a:ln>
            <a:solidFill>
              <a:srgbClr val="2D45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1274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Submerged Arc Welding (SAW)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11EF27-85F9-DAB0-71C7-E22636E3D89A}"/>
              </a:ext>
            </a:extLst>
          </p:cNvPr>
          <p:cNvSpPr txBox="1">
            <a:spLocks/>
          </p:cNvSpPr>
          <p:nvPr/>
        </p:nvSpPr>
        <p:spPr>
          <a:xfrm>
            <a:off x="1444951" y="1400544"/>
            <a:ext cx="4763530" cy="3980742"/>
          </a:xfrm>
          <a:prstGeom prst="rect">
            <a:avLst/>
          </a:prstGeom>
        </p:spPr>
        <p:txBody>
          <a:bodyPr vert="horz" lIns="91435" tIns="45718" rIns="91435" bIns="45718" rtlCol="0">
            <a:normAutofit fontScale="77500" lnSpcReduction="20000"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Automatic / Mechanized Weld Process</a:t>
            </a:r>
          </a:p>
          <a:p>
            <a:r>
              <a:rPr lang="en-US" dirty="0"/>
              <a:t>Uses granular flux fed through a hopper</a:t>
            </a:r>
          </a:p>
          <a:p>
            <a:r>
              <a:rPr lang="en-US" dirty="0"/>
              <a:t>Weld arc is ‘submerged’ under the granular flux</a:t>
            </a:r>
          </a:p>
          <a:p>
            <a:r>
              <a:rPr lang="en-US" dirty="0"/>
              <a:t>Achieves the highest level of weld deposit rates out of any other process, highest productivity but limited to repeatable welds in the flat position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4769BB-1822-70E0-8DAF-9D427CF4F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674" y="1356377"/>
            <a:ext cx="4560685" cy="28154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5B4A54-0C1C-D969-7026-5D34D6C06727}"/>
              </a:ext>
            </a:extLst>
          </p:cNvPr>
          <p:cNvSpPr txBox="1"/>
          <p:nvPr/>
        </p:nvSpPr>
        <p:spPr>
          <a:xfrm>
            <a:off x="6923246" y="4520646"/>
            <a:ext cx="4887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-Unused flux may be recycled</a:t>
            </a:r>
          </a:p>
          <a:p>
            <a:r>
              <a:rPr lang="en-US" sz="2000" dirty="0"/>
              <a:t>-Small amounts of slag often re-crushed and</a:t>
            </a:r>
          </a:p>
          <a:p>
            <a:r>
              <a:rPr lang="en-US" sz="2000" dirty="0"/>
              <a:t>mixed with new flux before being used</a:t>
            </a:r>
          </a:p>
        </p:txBody>
      </p:sp>
    </p:spTree>
    <p:extLst>
      <p:ext uri="{BB962C8B-B14F-4D97-AF65-F5344CB8AC3E}">
        <p14:creationId xmlns:p14="http://schemas.microsoft.com/office/powerpoint/2010/main" val="1222685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Non-Destructive Testing (NDT)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D2796-124E-26B7-BF5C-35E15DFAF6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2" b="22231"/>
          <a:stretch/>
        </p:blipFill>
        <p:spPr>
          <a:xfrm>
            <a:off x="7215927" y="1638532"/>
            <a:ext cx="4246051" cy="4107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DEE872-5505-33BA-B244-E4883CA3DC2E}"/>
              </a:ext>
            </a:extLst>
          </p:cNvPr>
          <p:cNvSpPr txBox="1">
            <a:spLocks/>
          </p:cNvSpPr>
          <p:nvPr/>
        </p:nvSpPr>
        <p:spPr>
          <a:xfrm>
            <a:off x="1444951" y="1672359"/>
            <a:ext cx="5702469" cy="4308991"/>
          </a:xfrm>
          <a:prstGeom prst="rect">
            <a:avLst/>
          </a:prstGeom>
        </p:spPr>
        <p:txBody>
          <a:bodyPr vert="horz" lIns="91435" tIns="45718" rIns="91435" bIns="45718" rtlCol="0">
            <a:no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Visual Testing (VT) </a:t>
            </a:r>
          </a:p>
          <a:p>
            <a:r>
              <a:rPr lang="en-US" dirty="0"/>
              <a:t>Magnetic Particle Testing (MT)</a:t>
            </a:r>
          </a:p>
          <a:p>
            <a:r>
              <a:rPr lang="en-US" dirty="0"/>
              <a:t>Liquid Penetrant Testing (PT)</a:t>
            </a:r>
          </a:p>
          <a:p>
            <a:r>
              <a:rPr lang="en-US" dirty="0"/>
              <a:t>Ultrasonic Testing (UT)</a:t>
            </a:r>
          </a:p>
          <a:p>
            <a:r>
              <a:rPr lang="en-US" dirty="0"/>
              <a:t>Radiographic Testing (RT)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Commonly called X-Ray though Gamma-Ray is more often utilized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694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Weld Imperfections vs. NDT Method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2D99D-3AC0-048A-5392-E13AC696F0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7"/>
          <a:stretch/>
        </p:blipFill>
        <p:spPr>
          <a:xfrm>
            <a:off x="1892511" y="1373731"/>
            <a:ext cx="9183305" cy="48435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AA2037-3EDF-1E3E-7A9D-A12928D1218C}"/>
              </a:ext>
            </a:extLst>
          </p:cNvPr>
          <p:cNvSpPr txBox="1"/>
          <p:nvPr/>
        </p:nvSpPr>
        <p:spPr>
          <a:xfrm>
            <a:off x="4797769" y="1035178"/>
            <a:ext cx="373929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/>
              <a:t>Imperfection vs Type of NDT Method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B1047-B5D2-AB38-766A-4053ABCD7513}"/>
              </a:ext>
            </a:extLst>
          </p:cNvPr>
          <p:cNvSpPr/>
          <p:nvPr/>
        </p:nvSpPr>
        <p:spPr>
          <a:xfrm>
            <a:off x="7651196" y="1657182"/>
            <a:ext cx="1190625" cy="2773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CAFAF-B93A-6001-CD3D-3585828646F6}"/>
              </a:ext>
            </a:extLst>
          </p:cNvPr>
          <p:cNvSpPr/>
          <p:nvPr/>
        </p:nvSpPr>
        <p:spPr>
          <a:xfrm>
            <a:off x="5069921" y="1657182"/>
            <a:ext cx="1847850" cy="2773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Type of Weld Defect?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pic>
        <p:nvPicPr>
          <p:cNvPr id="4" name="Picture 2" descr="http://www.weldingtipsandtricks.com/images/titanium-tig-weld-xray.jpg">
            <a:extLst>
              <a:ext uri="{FF2B5EF4-FFF2-40B4-BE49-F238E27FC236}">
                <a16:creationId xmlns:a16="http://schemas.microsoft.com/office/drawing/2014/main" id="{5FA59B23-370B-E3BB-EF6B-9378C2FE7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844" y="1298482"/>
            <a:ext cx="2189746" cy="291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image.slidesharecdn.com/weldflawradiographs-agfa-151020171633-lva1-app6892/95/weld-flaw-radiographs-agfa-11-638.jpg?cb=1445361410">
            <a:extLst>
              <a:ext uri="{FF2B5EF4-FFF2-40B4-BE49-F238E27FC236}">
                <a16:creationId xmlns:a16="http://schemas.microsoft.com/office/drawing/2014/main" id="{5BAA0BCD-F679-3B6F-ECFE-BBDB59070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39" t="33915" r="6225" b="15945"/>
          <a:stretch/>
        </p:blipFill>
        <p:spPr bwMode="auto">
          <a:xfrm>
            <a:off x="7087802" y="1298482"/>
            <a:ext cx="2163451" cy="291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7F77E9-F3F1-360F-293C-7089DD60403F}"/>
              </a:ext>
            </a:extLst>
          </p:cNvPr>
          <p:cNvSpPr txBox="1"/>
          <p:nvPr/>
        </p:nvSpPr>
        <p:spPr>
          <a:xfrm>
            <a:off x="3456495" y="428686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448AA-8A82-607C-A3E5-17D5B9628C5B}"/>
              </a:ext>
            </a:extLst>
          </p:cNvPr>
          <p:cNvSpPr txBox="1"/>
          <p:nvPr/>
        </p:nvSpPr>
        <p:spPr>
          <a:xfrm>
            <a:off x="7923305" y="428686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EBB4F-8A08-1710-ACDC-12693E6DD755}"/>
              </a:ext>
            </a:extLst>
          </p:cNvPr>
          <p:cNvSpPr txBox="1"/>
          <p:nvPr/>
        </p:nvSpPr>
        <p:spPr>
          <a:xfrm>
            <a:off x="3014066" y="4822006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POROSITY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B77BB8-B07F-E5C4-483E-46B34E35E200}"/>
              </a:ext>
            </a:extLst>
          </p:cNvPr>
          <p:cNvSpPr txBox="1"/>
          <p:nvPr/>
        </p:nvSpPr>
        <p:spPr>
          <a:xfrm>
            <a:off x="7032035" y="4822006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SLAG INCLUSIONS</a:t>
            </a:r>
          </a:p>
        </p:txBody>
      </p:sp>
    </p:spTree>
    <p:extLst>
      <p:ext uri="{BB962C8B-B14F-4D97-AF65-F5344CB8AC3E}">
        <p14:creationId xmlns:p14="http://schemas.microsoft.com/office/powerpoint/2010/main" val="13696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WPS / PQR / WPQR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049E50-3EB2-25AE-6607-1FF3DE3E3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951" y="1363237"/>
            <a:ext cx="9586843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Weld Procedure Specification (WPS)</a:t>
            </a:r>
          </a:p>
          <a:p>
            <a:pPr marL="742913" lvl="2" indent="-342883"/>
            <a:r>
              <a:rPr lang="en-US" dirty="0"/>
              <a:t>Defines weld variables &amp; parameters to adhere to during welding</a:t>
            </a:r>
          </a:p>
          <a:p>
            <a:pPr marL="742913" lvl="2" indent="-342883"/>
            <a:r>
              <a:rPr lang="en-US" dirty="0"/>
              <a:t>Some variables (called non-essential variables) may be changed by the company without re-qualification (as defined in ASME BPVC Section IX), but the changes MUST be documented and approved by the company based on good engineering judgment (e.g. straight vs. weaving weld progression)</a:t>
            </a:r>
          </a:p>
          <a:p>
            <a:endParaRPr lang="en-US" dirty="0"/>
          </a:p>
          <a:p>
            <a:r>
              <a:rPr lang="en-US" dirty="0"/>
              <a:t>Procedure Qualification Record (PQR)</a:t>
            </a:r>
          </a:p>
          <a:p>
            <a:pPr marL="742913" lvl="2" indent="-342883"/>
            <a:r>
              <a:rPr lang="en-US" dirty="0"/>
              <a:t>Record qualifying a WPS </a:t>
            </a:r>
          </a:p>
          <a:p>
            <a:pPr marL="742913" lvl="2" indent="-342883"/>
            <a:r>
              <a:rPr lang="en-US" dirty="0"/>
              <a:t>Includes non-destructive and destructive test results (e.g. guided bend test, tensile)</a:t>
            </a:r>
          </a:p>
          <a:p>
            <a:endParaRPr lang="en-US" dirty="0"/>
          </a:p>
          <a:p>
            <a:r>
              <a:rPr lang="en-US" dirty="0"/>
              <a:t>Welder Performance Qualification Record (WPQR)</a:t>
            </a:r>
          </a:p>
          <a:p>
            <a:pPr marL="742913" lvl="2" indent="-342883"/>
            <a:r>
              <a:rPr lang="en-US" dirty="0"/>
              <a:t>Record qualifying of a welder performing a certain weld procedure to specification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7140F2-3298-2BA4-7DBF-15D9B1D1235D}"/>
              </a:ext>
            </a:extLst>
          </p:cNvPr>
          <p:cNvSpPr txBox="1"/>
          <p:nvPr/>
        </p:nvSpPr>
        <p:spPr>
          <a:xfrm>
            <a:off x="3513891" y="2661796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RECIPE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C01664-C0BC-57EE-F881-A0F6FB3EF964}"/>
              </a:ext>
            </a:extLst>
          </p:cNvPr>
          <p:cNvSpPr txBox="1"/>
          <p:nvPr/>
        </p:nvSpPr>
        <p:spPr>
          <a:xfrm>
            <a:off x="3513891" y="4329687"/>
            <a:ext cx="156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TASTE TEST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B86CEB-B84D-42C7-711D-239B2FE191D1}"/>
              </a:ext>
            </a:extLst>
          </p:cNvPr>
          <p:cNvSpPr txBox="1"/>
          <p:nvPr/>
        </p:nvSpPr>
        <p:spPr>
          <a:xfrm>
            <a:off x="3513891" y="5640956"/>
            <a:ext cx="6015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ANOTHER CHEF’S ABILITY TO REPLICATE THE SAME RECIPE</a:t>
            </a:r>
          </a:p>
        </p:txBody>
      </p:sp>
    </p:spTree>
    <p:extLst>
      <p:ext uri="{BB962C8B-B14F-4D97-AF65-F5344CB8AC3E}">
        <p14:creationId xmlns:p14="http://schemas.microsoft.com/office/powerpoint/2010/main" val="239664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4F13C-BD36-6F37-EE8F-8571C335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2" y="719356"/>
            <a:ext cx="10018713" cy="1752599"/>
          </a:xfrm>
        </p:spPr>
        <p:txBody>
          <a:bodyPr/>
          <a:lstStyle/>
          <a:p>
            <a:r>
              <a:rPr lang="en-CA" dirty="0"/>
              <a:t>WPS/PQR/WPQR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19C6F-A875-4B02-9818-D0BBAF6E3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680" y="2634143"/>
            <a:ext cx="3582639" cy="2041321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Review WPS Examples</a:t>
            </a:r>
          </a:p>
        </p:txBody>
      </p:sp>
    </p:spTree>
    <p:extLst>
      <p:ext uri="{BB962C8B-B14F-4D97-AF65-F5344CB8AC3E}">
        <p14:creationId xmlns:p14="http://schemas.microsoft.com/office/powerpoint/2010/main" val="495953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Industry Transition &amp; Lessons Learned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749EAB-19E3-2C0A-D7A0-42C3E1489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925" y="1138237"/>
            <a:ext cx="5459381" cy="4725737"/>
          </a:xfrm>
        </p:spPr>
        <p:txBody>
          <a:bodyPr>
            <a:normAutofit/>
          </a:bodyPr>
          <a:lstStyle/>
          <a:p>
            <a:pPr marL="457177" lvl="1" indent="0">
              <a:buNone/>
            </a:pPr>
            <a:r>
              <a:rPr lang="en-US" u="sng" dirty="0"/>
              <a:t>Pipelines Continuous Improvement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Assess value for increased use of low-hydrogen electrodes to reduce probability of HIC (Hydrogen Induced Cracking)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Evaluate NDT methods and select best NDT methods based on imperfection modes (UT / RT)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Evaluate chosen weld process to be used based on weld quality, efficiency, and costs. (SMAW vs GMAW, etc.)</a:t>
            </a:r>
          </a:p>
          <a:p>
            <a:pPr marL="457177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12EF0C-C464-C382-3364-C7857D0197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1" r="11322"/>
          <a:stretch/>
        </p:blipFill>
        <p:spPr>
          <a:xfrm>
            <a:off x="8395310" y="3090446"/>
            <a:ext cx="2078528" cy="2671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BDF1228-779D-83EE-CF36-7DBC62D16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359" y="1165395"/>
            <a:ext cx="1525550" cy="111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9E25056-0713-B26C-1F7D-EBA7ECBC8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962" y="1165395"/>
            <a:ext cx="1551452" cy="111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E6ECB85-0A07-3365-F76F-867EC5D5CE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1" b="11900"/>
          <a:stretch/>
        </p:blipFill>
        <p:spPr bwMode="auto">
          <a:xfrm>
            <a:off x="10319185" y="1165396"/>
            <a:ext cx="1443881" cy="111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1FD50F-B6CF-A0DB-2E36-15FAD431B1CC}"/>
              </a:ext>
            </a:extLst>
          </p:cNvPr>
          <p:cNvSpPr txBox="1"/>
          <p:nvPr/>
        </p:nvSpPr>
        <p:spPr>
          <a:xfrm>
            <a:off x="6986902" y="2359521"/>
            <a:ext cx="1184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Standard Electrode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8BBC6A-117D-9DFF-E0CF-BBD9BB9F4993}"/>
              </a:ext>
            </a:extLst>
          </p:cNvPr>
          <p:cNvSpPr txBox="1"/>
          <p:nvPr/>
        </p:nvSpPr>
        <p:spPr>
          <a:xfrm>
            <a:off x="8440299" y="2349248"/>
            <a:ext cx="1805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Low-Hydrogen Electrode (poorly stored)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483188-F220-EE84-02C0-756CAA019DE9}"/>
              </a:ext>
            </a:extLst>
          </p:cNvPr>
          <p:cNvSpPr txBox="1"/>
          <p:nvPr/>
        </p:nvSpPr>
        <p:spPr>
          <a:xfrm>
            <a:off x="8269788" y="897818"/>
            <a:ext cx="27295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Diffused Hydrogen Comparison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6430C-F4F7-916A-BF23-D35633B8D23B}"/>
              </a:ext>
            </a:extLst>
          </p:cNvPr>
          <p:cNvSpPr txBox="1"/>
          <p:nvPr/>
        </p:nvSpPr>
        <p:spPr>
          <a:xfrm>
            <a:off x="10473838" y="2347393"/>
            <a:ext cx="12892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Low-Hydrogen Electrode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A98E04-AAD7-A790-86E0-CEA4AAE614D7}"/>
              </a:ext>
            </a:extLst>
          </p:cNvPr>
          <p:cNvSpPr txBox="1"/>
          <p:nvPr/>
        </p:nvSpPr>
        <p:spPr>
          <a:xfrm>
            <a:off x="8545962" y="5762149"/>
            <a:ext cx="18055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NDT is critical – Don’t Do THIS!</a:t>
            </a:r>
          </a:p>
        </p:txBody>
      </p:sp>
    </p:spTree>
    <p:extLst>
      <p:ext uri="{BB962C8B-B14F-4D97-AF65-F5344CB8AC3E}">
        <p14:creationId xmlns:p14="http://schemas.microsoft.com/office/powerpoint/2010/main" val="4114305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51" y="144010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7C0BDC-D4A5-5832-94A5-D4D8D3497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228" y="1179567"/>
            <a:ext cx="10972800" cy="2402533"/>
          </a:xfrm>
        </p:spPr>
        <p:txBody>
          <a:bodyPr/>
          <a:lstStyle/>
          <a:p>
            <a:r>
              <a:rPr lang="en-US" dirty="0"/>
              <a:t>CASTI “Welding Fundamentals” Course Handbook</a:t>
            </a:r>
          </a:p>
          <a:p>
            <a:r>
              <a:rPr lang="en-US" dirty="0"/>
              <a:t>ASME BPVC - Section V “Non-Destructive Examination”, 2010 Edition</a:t>
            </a:r>
          </a:p>
          <a:p>
            <a:r>
              <a:rPr lang="en-US" dirty="0"/>
              <a:t>ASME BPVC - Section IX “Welding and Brazing Qualifications”, 2010 Edition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8E2F6E-B75B-9B74-89F0-11978602751A}"/>
              </a:ext>
            </a:extLst>
          </p:cNvPr>
          <p:cNvSpPr txBox="1">
            <a:spLocks/>
          </p:cNvSpPr>
          <p:nvPr/>
        </p:nvSpPr>
        <p:spPr>
          <a:xfrm>
            <a:off x="1444951" y="2974382"/>
            <a:ext cx="10018713" cy="6077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Interested in More?</a:t>
            </a: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90383A-9298-465A-62FF-CF73DE620548}"/>
              </a:ext>
            </a:extLst>
          </p:cNvPr>
          <p:cNvSpPr txBox="1">
            <a:spLocks/>
          </p:cNvSpPr>
          <p:nvPr/>
        </p:nvSpPr>
        <p:spPr>
          <a:xfrm>
            <a:off x="1982598" y="4024889"/>
            <a:ext cx="9577431" cy="270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b="1" dirty="0"/>
              <a:t>Courses available:</a:t>
            </a:r>
            <a:endParaRPr lang="en-US" sz="2800" b="1" u="sng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>
              <a:lnSpc>
                <a:spcPct val="120000"/>
              </a:lnSpc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Program offered by ‘Codes and Standards Training Institute’ (CASTI) “Welding Fundamentals” &amp; “ASME Section IX”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Targeted towards: Engineers, QA/QC Personnel, Inspectors, Welders, and Project Managers 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Beneficial for people with various degrees of welding knowledge and experience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Paths to become qualified </a:t>
            </a:r>
            <a:r>
              <a:rPr lang="en-US" sz="2400" b="1" dirty="0">
                <a:solidFill>
                  <a:sysClr val="windowText" lastClr="000000"/>
                </a:solidFill>
                <a:latin typeface="Calibri" panose="020F0502020204030204"/>
              </a:rPr>
              <a:t>W47.1 Weld Engineer </a:t>
            </a: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and </a:t>
            </a:r>
            <a:r>
              <a:rPr lang="en-US" sz="2400" b="1" dirty="0">
                <a:solidFill>
                  <a:sysClr val="windowText" lastClr="000000"/>
                </a:solidFill>
                <a:latin typeface="Calibri" panose="020F0502020204030204"/>
              </a:rPr>
              <a:t>ABSA Weld Examiner</a:t>
            </a: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 by trade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  <a:hlinkClick r:id="rId2"/>
              </a:rPr>
              <a:t>https://www.absa.ca/examination-and-certification/welders-welding-examiners/welding-examiner-welding-examiner-in-training/welding-examiner/</a:t>
            </a:r>
            <a:endParaRPr lang="en-US" sz="24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 marL="0" indent="0">
              <a:lnSpc>
                <a:spcPct val="70000"/>
              </a:lnSpc>
              <a:buNone/>
              <a:defRPr/>
            </a:pPr>
            <a:endParaRPr lang="en-US" sz="24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pPr>
              <a:lnSpc>
                <a:spcPct val="70000"/>
              </a:lnSpc>
              <a:defRPr/>
            </a:pPr>
            <a:endParaRPr lang="en-US" sz="2400" dirty="0">
              <a:solidFill>
                <a:sysClr val="windowText" lastClr="000000"/>
              </a:solidFill>
              <a:latin typeface="Calibri" panose="020F050202020403020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98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B1C-513D-23EA-4154-F0B93877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726" y="3125141"/>
            <a:ext cx="10018713" cy="607718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  <a:endParaRPr lang="en-CA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16E3B2-946E-2A7B-06C3-9B21C5EF95F8}"/>
              </a:ext>
            </a:extLst>
          </p:cNvPr>
          <p:cNvSpPr txBox="1">
            <a:spLocks/>
          </p:cNvSpPr>
          <p:nvPr/>
        </p:nvSpPr>
        <p:spPr>
          <a:xfrm>
            <a:off x="9307017" y="6500709"/>
            <a:ext cx="2655685" cy="226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Copyright 2016 Lightheart Consulting Inc.</a:t>
            </a:r>
          </a:p>
        </p:txBody>
      </p:sp>
    </p:spTree>
    <p:extLst>
      <p:ext uri="{BB962C8B-B14F-4D97-AF65-F5344CB8AC3E}">
        <p14:creationId xmlns:p14="http://schemas.microsoft.com/office/powerpoint/2010/main" val="2913837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94</TotalTime>
  <Words>1426</Words>
  <Application>Microsoft Office PowerPoint</Application>
  <PresentationFormat>Widescreen</PresentationFormat>
  <Paragraphs>193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Corbel</vt:lpstr>
      <vt:lpstr>Courier New</vt:lpstr>
      <vt:lpstr>Parallax</vt:lpstr>
      <vt:lpstr>Welding Fundamentals CSA &amp; ASME Section IX  </vt:lpstr>
      <vt:lpstr>Agenda</vt:lpstr>
      <vt:lpstr>Defining the Weld &amp; Weld Metallurgy</vt:lpstr>
      <vt:lpstr>Weld Positions</vt:lpstr>
      <vt:lpstr>Weld Joint Types</vt:lpstr>
      <vt:lpstr>Edge Preparation &amp; Joint Design Geometry</vt:lpstr>
      <vt:lpstr>Fillet Weld – Joint Geometry</vt:lpstr>
      <vt:lpstr>Weld Symbols</vt:lpstr>
      <vt:lpstr>Examples - #1 </vt:lpstr>
      <vt:lpstr>Examples #2</vt:lpstr>
      <vt:lpstr>Temper Beading Welding</vt:lpstr>
      <vt:lpstr>In-Service Welding Using Temper Bead</vt:lpstr>
      <vt:lpstr>Welding Processes &amp; Cutting Processes</vt:lpstr>
      <vt:lpstr>Shielded Metal Arc Welding (SMAW)</vt:lpstr>
      <vt:lpstr>Submerged Arc Welding (SAW)</vt:lpstr>
      <vt:lpstr>Non-Destructive Testing (NDT)</vt:lpstr>
      <vt:lpstr>Weld Imperfections vs. NDT Method</vt:lpstr>
      <vt:lpstr>What Type of Weld Defect?</vt:lpstr>
      <vt:lpstr>WPS / PQR / WPQR</vt:lpstr>
      <vt:lpstr>WPS/PQR/WPQR</vt:lpstr>
      <vt:lpstr>Industry Transition &amp; Lessons Learned</vt:lpstr>
      <vt:lpstr>References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Welding Fundamentals CSA &amp; ASME Section IX  </dc:title>
  <dc:creator>Gregory Lightheart</dc:creator>
  <cp:lastModifiedBy>Gregory Lightheart</cp:lastModifiedBy>
  <cp:revision>1</cp:revision>
  <dcterms:created xsi:type="dcterms:W3CDTF">2023-02-02T15:21:42Z</dcterms:created>
  <dcterms:modified xsi:type="dcterms:W3CDTF">2023-02-02T16:56:36Z</dcterms:modified>
</cp:coreProperties>
</file>